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League Spartan" panose="020B060402020202020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Medium" panose="020F0502020204030204" pitchFamily="2" charset="0"/>
      <p:regular r:id="rId16"/>
    </p:embeddedFont>
    <p:embeddedFont>
      <p:font typeface="Roboto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b="-628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409908" y="125694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937130" y="2266362"/>
            <a:ext cx="12413741" cy="4720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sz="1043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HISTORIA DE LA INTELIGENCIA ARTIFICIAL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49255" y="7503831"/>
            <a:ext cx="10887929" cy="1754469"/>
            <a:chOff x="0" y="0"/>
            <a:chExt cx="2867603" cy="462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7603" cy="462082"/>
            </a:xfrm>
            <a:custGeom>
              <a:avLst/>
              <a:gdLst/>
              <a:ahLst/>
              <a:cxnLst/>
              <a:rect l="l" t="t" r="r" b="b"/>
              <a:pathLst>
                <a:path w="2867603" h="462082">
                  <a:moveTo>
                    <a:pt x="36264" y="0"/>
                  </a:moveTo>
                  <a:lnTo>
                    <a:pt x="2831339" y="0"/>
                  </a:lnTo>
                  <a:cubicBezTo>
                    <a:pt x="2851367" y="0"/>
                    <a:pt x="2867603" y="16236"/>
                    <a:pt x="2867603" y="36264"/>
                  </a:cubicBezTo>
                  <a:lnTo>
                    <a:pt x="2867603" y="425818"/>
                  </a:lnTo>
                  <a:cubicBezTo>
                    <a:pt x="2867603" y="445846"/>
                    <a:pt x="2851367" y="462082"/>
                    <a:pt x="2831339" y="462082"/>
                  </a:cubicBezTo>
                  <a:lnTo>
                    <a:pt x="36264" y="462082"/>
                  </a:lnTo>
                  <a:cubicBezTo>
                    <a:pt x="16236" y="462082"/>
                    <a:pt x="0" y="445846"/>
                    <a:pt x="0" y="425818"/>
                  </a:cubicBezTo>
                  <a:lnTo>
                    <a:pt x="0" y="36264"/>
                  </a:lnTo>
                  <a:cubicBezTo>
                    <a:pt x="0" y="16236"/>
                    <a:pt x="16236" y="0"/>
                    <a:pt x="36264" y="0"/>
                  </a:cubicBezTo>
                  <a:close/>
                </a:path>
              </a:pathLst>
            </a:custGeom>
            <a:solidFill>
              <a:srgbClr val="0B7EBD">
                <a:alpha val="44706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867603" cy="462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66624" y="7667337"/>
            <a:ext cx="9954751" cy="131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35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Peña López Miguel Angel</a:t>
            </a:r>
          </a:p>
          <a:p>
            <a:pPr algn="ctr">
              <a:lnSpc>
                <a:spcPts val="5300"/>
              </a:lnSpc>
            </a:pPr>
            <a:r>
              <a:rPr lang="en-US" sz="35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Robles Rios Jacquelin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7179287" cy="8229600"/>
            <a:chOff x="0" y="0"/>
            <a:chExt cx="9572382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6557" t="22800" r="13034"/>
            <a:stretch>
              <a:fillRect/>
            </a:stretch>
          </p:blipFill>
          <p:spPr>
            <a:xfrm>
              <a:off x="0" y="0"/>
              <a:ext cx="9572382" cy="109728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9288677" y="1325905"/>
            <a:ext cx="776276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Renacimiento de las Redes Neuronales (1980s)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88677" y="3973563"/>
            <a:ext cx="7762760" cy="428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mediados de los años 80, las redes neuronales experimentaron un resurgimiento. Con el progreso en informática y neurociencia durante los 80, las redes neuronales cobraron nueva vida. Algunas contribuciones clave incluyeron:</a:t>
            </a:r>
          </a:p>
          <a:p>
            <a:pPr algn="l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Teoría de resonancia adaptativa de Grossberg.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Redes de Hopfield.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Redescubrimiento del aprendizaje por retropropagación por Rumelhart y McClelland.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224324" y="1325905"/>
            <a:ext cx="1582711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Computación evolutiva (1970 en adelante)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4340" y="3205529"/>
            <a:ext cx="15107081" cy="428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partir de la década de 1970, emergió la computación evolutiva como un enfoque innovador en inteligencia artificial, inspirado en la evolución biológica. </a:t>
            </a:r>
          </a:p>
          <a:p>
            <a:pPr algn="l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computación evolutiva se basa en tres técnicas principales:</a:t>
            </a:r>
          </a:p>
          <a:p>
            <a:pPr algn="l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Algoritmos genéticos: Por John Holland, optimizan problemas manipulando "cromosomas" artificiales a través de operaciones como selección, cruce y mutación.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Estrategias evolutivas: Por Ingo Rechenberg y Hans Paul Schwefel, se centran en la optimización de parámetros en ingeniería mediante cambios aleatorios.</a:t>
            </a:r>
          </a:p>
          <a:p>
            <a:pPr marL="431801" lvl="1" indent="-215900" algn="l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Programación genética: Una técnica adicional que sigue principios evolutivos para la creación de programas.</a:t>
            </a:r>
          </a:p>
          <a:p>
            <a:pPr marL="0" lvl="0" indent="0" algn="l">
              <a:lnSpc>
                <a:spcPts val="3140"/>
              </a:lnSpc>
              <a:spcBef>
                <a:spcPct val="0"/>
              </a:spcBef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303143" y="1066800"/>
            <a:ext cx="8495337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nueva era de la ingeniería del conocimiento (1980)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3143" y="4142802"/>
            <a:ext cx="10249988" cy="427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Desde finales de los 80, la ingeniería del conocimiento ha evolucionado con sistemas que combinan el conocimiento experto humano y técnicas avanzadas. Se han integrado enfoques como:</a:t>
            </a:r>
          </a:p>
          <a:p>
            <a:pPr algn="just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31801" lvl="1" indent="-215900" algn="just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lógica difusa</a:t>
            </a:r>
          </a:p>
          <a:p>
            <a:pPr marL="431801" lvl="1" indent="-215900" algn="just">
              <a:lnSpc>
                <a:spcPts val="314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redes neuronales</a:t>
            </a:r>
          </a:p>
          <a:p>
            <a:pPr algn="just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just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Esto ahora a diversos campos como ingeniería, medicina, finanzas y negocios. Cada tecnología maneja de manera distinta la incertidumbre y ambigüedad del conocimiento humano, y hoy en día se complementan para construir sistemas inteligentes usando teorías existentes.</a:t>
            </a:r>
          </a:p>
        </p:txBody>
      </p:sp>
      <p:sp>
        <p:nvSpPr>
          <p:cNvPr id="5" name="Freeform 5"/>
          <p:cNvSpPr/>
          <p:nvPr/>
        </p:nvSpPr>
        <p:spPr>
          <a:xfrm>
            <a:off x="13205622" y="2114550"/>
            <a:ext cx="4557637" cy="8401175"/>
          </a:xfrm>
          <a:custGeom>
            <a:avLst/>
            <a:gdLst/>
            <a:ahLst/>
            <a:cxnLst/>
            <a:rect l="l" t="t" r="r" b="b"/>
            <a:pathLst>
              <a:path w="4557637" h="8401175">
                <a:moveTo>
                  <a:pt x="0" y="0"/>
                </a:moveTo>
                <a:lnTo>
                  <a:pt x="4557637" y="0"/>
                </a:lnTo>
                <a:lnTo>
                  <a:pt x="4557637" y="8401175"/>
                </a:lnTo>
                <a:lnTo>
                  <a:pt x="0" y="840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129419" y="2077016"/>
            <a:ext cx="1019508" cy="1019508"/>
            <a:chOff x="0" y="0"/>
            <a:chExt cx="1359344" cy="13593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6638404" y="2077016"/>
            <a:ext cx="1019508" cy="1019508"/>
            <a:chOff x="0" y="0"/>
            <a:chExt cx="1359344" cy="13593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129419" y="5291603"/>
            <a:ext cx="1019508" cy="1019508"/>
            <a:chOff x="0" y="0"/>
            <a:chExt cx="1359344" cy="135934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6638404" y="5291603"/>
            <a:ext cx="1019508" cy="1019508"/>
            <a:chOff x="0" y="0"/>
            <a:chExt cx="1359344" cy="135934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2155138" y="2077016"/>
            <a:ext cx="1019508" cy="1019508"/>
            <a:chOff x="0" y="0"/>
            <a:chExt cx="1359344" cy="135934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2155138" y="5291603"/>
            <a:ext cx="1019508" cy="1019508"/>
            <a:chOff x="0" y="0"/>
            <a:chExt cx="1359344" cy="1359344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45" name="TextBox 45"/>
          <p:cNvSpPr txBox="1"/>
          <p:nvPr/>
        </p:nvSpPr>
        <p:spPr>
          <a:xfrm>
            <a:off x="2326943" y="1863842"/>
            <a:ext cx="3425636" cy="10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edad oscura de la IA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26943" y="5068313"/>
            <a:ext cx="3658572" cy="104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tecnología de los sistemas expertos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843677" y="1369856"/>
            <a:ext cx="3423056" cy="157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era de las grandes expectativas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843677" y="4574327"/>
            <a:ext cx="3658572" cy="157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renacimiento de las redes neuronales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500009" y="5059452"/>
            <a:ext cx="3658572" cy="104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Computación evolutiva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463409" y="1918533"/>
            <a:ext cx="3695172" cy="104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Impacto de la realidad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84522" y="2447661"/>
            <a:ext cx="623601" cy="7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7"/>
              </a:lnSpc>
              <a:spcBef>
                <a:spcPct val="0"/>
              </a:spcBef>
            </a:pPr>
            <a:r>
              <a:rPr lang="en-US" sz="55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27372" y="5652723"/>
            <a:ext cx="623601" cy="7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4"/>
              </a:lnSpc>
              <a:spcBef>
                <a:spcPct val="0"/>
              </a:spcBef>
            </a:pPr>
            <a:r>
              <a:rPr lang="en-US" sz="5529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836358" y="2447661"/>
            <a:ext cx="623601" cy="7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7"/>
              </a:lnSpc>
              <a:spcBef>
                <a:spcPct val="0"/>
              </a:spcBef>
            </a:pPr>
            <a:r>
              <a:rPr lang="en-US" sz="55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836358" y="5652723"/>
            <a:ext cx="623601" cy="7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4"/>
              </a:lnSpc>
              <a:spcBef>
                <a:spcPct val="0"/>
              </a:spcBef>
            </a:pPr>
            <a:r>
              <a:rPr lang="en-US" sz="5529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2353092" y="2447661"/>
            <a:ext cx="623601" cy="7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7"/>
              </a:lnSpc>
              <a:spcBef>
                <a:spcPct val="0"/>
              </a:spcBef>
            </a:pPr>
            <a:r>
              <a:rPr lang="en-US" sz="55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53092" y="5652723"/>
            <a:ext cx="623601" cy="7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4"/>
              </a:lnSpc>
              <a:spcBef>
                <a:spcPct val="0"/>
              </a:spcBef>
            </a:pPr>
            <a:r>
              <a:rPr lang="en-US" sz="5529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836358" y="8424815"/>
            <a:ext cx="1019508" cy="1019508"/>
            <a:chOff x="0" y="0"/>
            <a:chExt cx="1359344" cy="1359344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1359344" cy="1359344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58456" y="58456"/>
              <a:ext cx="1242432" cy="1242432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64" name="TextBox 64"/>
          <p:cNvSpPr txBox="1"/>
          <p:nvPr/>
        </p:nvSpPr>
        <p:spPr>
          <a:xfrm>
            <a:off x="8181229" y="7659263"/>
            <a:ext cx="3658572" cy="157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</a:pPr>
            <a:r>
              <a:rPr lang="en-US" sz="279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nueva era de la ingeniería del conocimiento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034311" y="8785935"/>
            <a:ext cx="623601" cy="71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4"/>
              </a:lnSpc>
              <a:spcBef>
                <a:spcPct val="0"/>
              </a:spcBef>
            </a:pPr>
            <a:r>
              <a:rPr lang="en-US" sz="5529" b="1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1372601" flipH="1">
            <a:off x="13228724" y="382987"/>
            <a:ext cx="5662151" cy="2379890"/>
          </a:xfrm>
          <a:custGeom>
            <a:avLst/>
            <a:gdLst/>
            <a:ahLst/>
            <a:cxnLst/>
            <a:rect l="l" t="t" r="r" b="b"/>
            <a:pathLst>
              <a:path w="5662151" h="2379890">
                <a:moveTo>
                  <a:pt x="5662151" y="0"/>
                </a:moveTo>
                <a:lnTo>
                  <a:pt x="0" y="0"/>
                </a:lnTo>
                <a:lnTo>
                  <a:pt x="0" y="2379891"/>
                </a:lnTo>
                <a:lnTo>
                  <a:pt x="5662151" y="2379891"/>
                </a:lnTo>
                <a:lnTo>
                  <a:pt x="5662151" y="0"/>
                </a:lnTo>
                <a:close/>
              </a:path>
            </a:pathLst>
          </a:custGeom>
          <a:blipFill>
            <a:blip r:embed="rId3"/>
            <a:stretch>
              <a:fillRect t="-91813" r="-96672" b="-1193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4500752" y="3144372"/>
            <a:ext cx="9286496" cy="10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81075" y="4503313"/>
            <a:ext cx="10125850" cy="153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inteligencia artificial (IA) como ciencia fue fundada por tres generaciones de investigadores, cada una contribuyendo con desarrollos y avances significativos en el campo, permitiendo su evolución hasta convertirse en una parte fundamental de la sociedad y la tecnología actual.</a:t>
            </a:r>
          </a:p>
        </p:txBody>
      </p:sp>
      <p:sp>
        <p:nvSpPr>
          <p:cNvPr id="6" name="Freeform 6"/>
          <p:cNvSpPr/>
          <p:nvPr/>
        </p:nvSpPr>
        <p:spPr>
          <a:xfrm rot="-1211895" flipH="1">
            <a:off x="-948949" y="7874294"/>
            <a:ext cx="5606335" cy="2867047"/>
          </a:xfrm>
          <a:custGeom>
            <a:avLst/>
            <a:gdLst/>
            <a:ahLst/>
            <a:cxnLst/>
            <a:rect l="l" t="t" r="r" b="b"/>
            <a:pathLst>
              <a:path w="5606335" h="2867047">
                <a:moveTo>
                  <a:pt x="5606335" y="0"/>
                </a:moveTo>
                <a:lnTo>
                  <a:pt x="0" y="0"/>
                </a:lnTo>
                <a:lnTo>
                  <a:pt x="0" y="2867047"/>
                </a:lnTo>
                <a:lnTo>
                  <a:pt x="5606335" y="2867047"/>
                </a:lnTo>
                <a:lnTo>
                  <a:pt x="5606335" y="0"/>
                </a:lnTo>
                <a:close/>
              </a:path>
            </a:pathLst>
          </a:custGeom>
          <a:blipFill>
            <a:blip r:embed="rId4"/>
            <a:stretch>
              <a:fillRect l="-104139" t="-121970" b="-43485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9186048" y="214053"/>
            <a:ext cx="8073252" cy="2049366"/>
            <a:chOff x="0" y="0"/>
            <a:chExt cx="2126289" cy="539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6289" cy="539751"/>
            </a:xfrm>
            <a:custGeom>
              <a:avLst/>
              <a:gdLst/>
              <a:ahLst/>
              <a:cxnLst/>
              <a:rect l="l" t="t" r="r" b="b"/>
              <a:pathLst>
                <a:path w="2126289" h="539751">
                  <a:moveTo>
                    <a:pt x="0" y="0"/>
                  </a:moveTo>
                  <a:lnTo>
                    <a:pt x="2126289" y="0"/>
                  </a:lnTo>
                  <a:lnTo>
                    <a:pt x="2126289" y="539751"/>
                  </a:lnTo>
                  <a:lnTo>
                    <a:pt x="0" y="539751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26289" cy="568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86048" y="5421765"/>
            <a:ext cx="8073252" cy="2049366"/>
            <a:chOff x="0" y="0"/>
            <a:chExt cx="2126289" cy="539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6289" cy="539751"/>
            </a:xfrm>
            <a:custGeom>
              <a:avLst/>
              <a:gdLst/>
              <a:ahLst/>
              <a:cxnLst/>
              <a:rect l="l" t="t" r="r" b="b"/>
              <a:pathLst>
                <a:path w="2126289" h="539751">
                  <a:moveTo>
                    <a:pt x="0" y="0"/>
                  </a:moveTo>
                  <a:lnTo>
                    <a:pt x="2126289" y="0"/>
                  </a:lnTo>
                  <a:lnTo>
                    <a:pt x="2126289" y="539751"/>
                  </a:lnTo>
                  <a:lnTo>
                    <a:pt x="0" y="539751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26289" cy="568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3736991" cy="373697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411" r="-1441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86048" y="2819948"/>
            <a:ext cx="8073252" cy="2049366"/>
            <a:chOff x="0" y="0"/>
            <a:chExt cx="2126289" cy="539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6289" cy="539751"/>
            </a:xfrm>
            <a:custGeom>
              <a:avLst/>
              <a:gdLst/>
              <a:ahLst/>
              <a:cxnLst/>
              <a:rect l="l" t="t" r="r" b="b"/>
              <a:pathLst>
                <a:path w="2126289" h="539751">
                  <a:moveTo>
                    <a:pt x="0" y="0"/>
                  </a:moveTo>
                  <a:lnTo>
                    <a:pt x="2126289" y="0"/>
                  </a:lnTo>
                  <a:lnTo>
                    <a:pt x="2126289" y="539751"/>
                  </a:lnTo>
                  <a:lnTo>
                    <a:pt x="0" y="539751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126289" cy="568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75111" y="566556"/>
            <a:ext cx="7011029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Alan Turing es considerado uno de los padres fundamentales de la inteligencia artificial debido a sus contribuciones teóricas y filosóficas. En 1936, desarrolló la Máquina de Turing, un modelo teórico de computación.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7159" y="5959720"/>
            <a:ext cx="701102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1950 Claude Shannon artículo sobre máquinas que jugaban ajedrez, donde evidenció la importancia de la</a:t>
            </a:r>
          </a:p>
          <a:p>
            <a:pPr marL="0" lvl="0" indent="0"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heurística para resolver problemas complejos.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119535"/>
            <a:ext cx="6205256" cy="185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82"/>
              </a:lnSpc>
            </a:pPr>
            <a:r>
              <a:rPr lang="en-US" sz="3299" b="1" i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edad oscura o nacimiento de la inteligencia artificial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5111" y="3357904"/>
            <a:ext cx="701102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Warren McCulloch y Walter Pitts,  en 1943, con su investigación sobre el sistema nervioso central lograron</a:t>
            </a:r>
          </a:p>
          <a:p>
            <a:pPr marL="0" lvl="0" indent="0"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presentar un modelo de redes neuronales artificiales.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86048" y="8023581"/>
            <a:ext cx="8073252" cy="2049366"/>
            <a:chOff x="0" y="0"/>
            <a:chExt cx="2126289" cy="5397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6289" cy="539751"/>
            </a:xfrm>
            <a:custGeom>
              <a:avLst/>
              <a:gdLst/>
              <a:ahLst/>
              <a:cxnLst/>
              <a:rect l="l" t="t" r="r" b="b"/>
              <a:pathLst>
                <a:path w="2126289" h="539751">
                  <a:moveTo>
                    <a:pt x="0" y="0"/>
                  </a:moveTo>
                  <a:lnTo>
                    <a:pt x="2126289" y="0"/>
                  </a:lnTo>
                  <a:lnTo>
                    <a:pt x="2126289" y="539751"/>
                  </a:lnTo>
                  <a:lnTo>
                    <a:pt x="0" y="539751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126289" cy="568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17159" y="8566506"/>
            <a:ext cx="701102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1956, John McCarthy, Martin Minsky y Claude Shannon, organizaron un taller, reuniendo a diez investigadores lo que marcó el nacimiento formal de la inteligencia artificial.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2776228" y="1217570"/>
            <a:ext cx="12735545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era de las grandes expectativa (1956-1960)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35786" y="5083645"/>
            <a:ext cx="317606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John McCarthy creó el lenguaje LISP y propuso el "Advice Taker"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19124" y="5159021"/>
            <a:ext cx="3176062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Marvin Minsky desarrolló la teoría de marcos como alternativa a la lógica formal para la representación del conocimiento.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55804" y="5159021"/>
            <a:ext cx="351412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Frank Rosenblatt avanzó en el campo de las redes neuronales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demostrando el teorema de convergencia del perceptrón.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56135" y="4957851"/>
            <a:ext cx="1051596" cy="1051596"/>
            <a:chOff x="0" y="0"/>
            <a:chExt cx="1402128" cy="140212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766401" y="4957851"/>
            <a:ext cx="1051596" cy="1051596"/>
            <a:chOff x="0" y="0"/>
            <a:chExt cx="1402128" cy="140212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255998" y="5301896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6265" y="5301896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476668" y="4957851"/>
            <a:ext cx="1051596" cy="1051596"/>
            <a:chOff x="0" y="0"/>
            <a:chExt cx="1402128" cy="140212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402128" cy="1402128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0296" y="60296"/>
              <a:ext cx="1281536" cy="1281536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5"/>
                  </a:lnSpc>
                </a:pPr>
                <a:endParaRPr/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12676531" y="5301896"/>
            <a:ext cx="643228" cy="60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b="1" u="none" strike="noStrik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09470" y="3366453"/>
            <a:ext cx="10869059" cy="348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la década de 1960, se intentaron crear métodos generales para resolver problemas complejos, pero estos "métodos débiles" no fueron efectivos. A pesar de ello, atrajeron a científicos que introdujeron ideas clave en áreas como la representación del conocimiento, algoritmos de aprendizaje, computación neuronal, computación con palabras y la teoría de conjuntos difusos de Lotfi Zadeh.</a:t>
            </a:r>
          </a:p>
          <a:p>
            <a:pPr algn="just">
              <a:lnSpc>
                <a:spcPts val="3140"/>
              </a:lnSpc>
            </a:pPr>
            <a:endParaRPr lang="en-US" sz="2000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>
              <a:lnSpc>
                <a:spcPts val="3140"/>
              </a:lnSpc>
            </a:pPr>
            <a:r>
              <a:rPr lang="en-US" sz="2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1970, la euforia por la IA disminuyó, y la mayoría de la financiación gubernamental se canceló, dejando a la IA como un campo académico con pocas aplicaciones prácticas.</a:t>
            </a:r>
          </a:p>
        </p:txBody>
      </p:sp>
      <p:sp>
        <p:nvSpPr>
          <p:cNvPr id="4" name="Freeform 4"/>
          <p:cNvSpPr/>
          <p:nvPr/>
        </p:nvSpPr>
        <p:spPr>
          <a:xfrm>
            <a:off x="12147472" y="-4745517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8163794" y="629239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-161437" y="-132583"/>
            <a:ext cx="8016583" cy="5463621"/>
            <a:chOff x="0" y="0"/>
            <a:chExt cx="10688778" cy="72848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945" t="6939" b="6109"/>
            <a:stretch>
              <a:fillRect/>
            </a:stretch>
          </p:blipFill>
          <p:spPr>
            <a:xfrm>
              <a:off x="0" y="0"/>
              <a:ext cx="10688778" cy="728482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5331038"/>
            <a:ext cx="7855147" cy="5281354"/>
            <a:chOff x="0" y="0"/>
            <a:chExt cx="2068845" cy="1390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8845" cy="1390974"/>
            </a:xfrm>
            <a:custGeom>
              <a:avLst/>
              <a:gdLst/>
              <a:ahLst/>
              <a:cxnLst/>
              <a:rect l="l" t="t" r="r" b="b"/>
              <a:pathLst>
                <a:path w="2068845" h="1390974">
                  <a:moveTo>
                    <a:pt x="0" y="0"/>
                  </a:moveTo>
                  <a:lnTo>
                    <a:pt x="2068845" y="0"/>
                  </a:lnTo>
                  <a:lnTo>
                    <a:pt x="2068845" y="1390974"/>
                  </a:lnTo>
                  <a:lnTo>
                    <a:pt x="0" y="1390974"/>
                  </a:lnTo>
                  <a:close/>
                </a:path>
              </a:pathLst>
            </a:custGeom>
            <a:gradFill rotWithShape="1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68845" cy="141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6179761"/>
            <a:ext cx="5992503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Impacto de la realidad (1960-1970)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15522" y="3216534"/>
            <a:ext cx="8323142" cy="460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mediados de los 50's, los investigadores de IA prometieron: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Crear máquinas inteligentes con conocimiento a escala humana para los años 80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Superar la inteligencia humana para el 2000.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 embargo, en los 70's se dieron cuenta de que esto no era posible. Aunque algunos programas mostraban IA en ciertos niveles, la mayoría no podía abordar problemas más complejos.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559679" y="5522185"/>
            <a:ext cx="1070757" cy="1070757"/>
            <a:chOff x="0" y="0"/>
            <a:chExt cx="1427676" cy="142767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27676" cy="142767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1395" y="61395"/>
              <a:ext cx="1304887" cy="130488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559679" y="7627219"/>
            <a:ext cx="1070757" cy="1070757"/>
            <a:chOff x="0" y="0"/>
            <a:chExt cx="1427676" cy="142767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427676" cy="142767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61395" y="61395"/>
              <a:ext cx="1304887" cy="130488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559679" y="3460493"/>
            <a:ext cx="1070757" cy="1070757"/>
            <a:chOff x="0" y="0"/>
            <a:chExt cx="1427676" cy="142767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427676" cy="142767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1395" y="61395"/>
              <a:ext cx="1304887" cy="130488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06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 flipH="1">
            <a:off x="12965386" y="1028789"/>
            <a:ext cx="5607533" cy="9208397"/>
          </a:xfrm>
          <a:custGeom>
            <a:avLst/>
            <a:gdLst/>
            <a:ahLst/>
            <a:cxnLst/>
            <a:rect l="l" t="t" r="r" b="b"/>
            <a:pathLst>
              <a:path w="5607533" h="9208397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/>
            <a:stretch>
              <a:fillRect l="-28658" r="-30450" b="-1708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1774819" y="5737325"/>
            <a:ext cx="640478" cy="640478"/>
          </a:xfrm>
          <a:custGeom>
            <a:avLst/>
            <a:gdLst/>
            <a:ahLst/>
            <a:cxnLst/>
            <a:rect l="l" t="t" r="r" b="b"/>
            <a:pathLst>
              <a:path w="640478" h="640478">
                <a:moveTo>
                  <a:pt x="0" y="0"/>
                </a:moveTo>
                <a:lnTo>
                  <a:pt x="640477" y="0"/>
                </a:lnTo>
                <a:lnTo>
                  <a:pt x="640477" y="640478"/>
                </a:lnTo>
                <a:lnTo>
                  <a:pt x="0" y="640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1759298" y="3660112"/>
            <a:ext cx="671520" cy="671520"/>
          </a:xfrm>
          <a:custGeom>
            <a:avLst/>
            <a:gdLst/>
            <a:ahLst/>
            <a:cxnLst/>
            <a:rect l="l" t="t" r="r" b="b"/>
            <a:pathLst>
              <a:path w="671520" h="671520">
                <a:moveTo>
                  <a:pt x="0" y="0"/>
                </a:moveTo>
                <a:lnTo>
                  <a:pt x="671519" y="0"/>
                </a:lnTo>
                <a:lnTo>
                  <a:pt x="671519" y="671519"/>
                </a:lnTo>
                <a:lnTo>
                  <a:pt x="0" y="671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807761" y="7838622"/>
            <a:ext cx="574592" cy="574592"/>
          </a:xfrm>
          <a:custGeom>
            <a:avLst/>
            <a:gdLst/>
            <a:ahLst/>
            <a:cxnLst/>
            <a:rect l="l" t="t" r="r" b="b"/>
            <a:pathLst>
              <a:path w="574592" h="574592">
                <a:moveTo>
                  <a:pt x="0" y="0"/>
                </a:moveTo>
                <a:lnTo>
                  <a:pt x="574592" y="0"/>
                </a:lnTo>
                <a:lnTo>
                  <a:pt x="574592" y="574592"/>
                </a:lnTo>
                <a:lnTo>
                  <a:pt x="0" y="574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8" name="TextBox 28"/>
          <p:cNvSpPr txBox="1"/>
          <p:nvPr/>
        </p:nvSpPr>
        <p:spPr>
          <a:xfrm>
            <a:off x="1454735" y="1656599"/>
            <a:ext cx="11369149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84"/>
              </a:lnSpc>
              <a:spcBef>
                <a:spcPct val="0"/>
              </a:spcBef>
            </a:pPr>
            <a:r>
              <a:rPr lang="en-US" sz="44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 tecnología de los sistemas expertos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25292" y="3743623"/>
            <a:ext cx="8964244" cy="54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</a:pPr>
            <a:r>
              <a:rPr lang="en-U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Feigenbaum, Buchanan y Lederberg crearon DENDRAL, el primer sistema basado en conocimiento exitoso, convirtiendo el conocimiento teórico en reglas específicas.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25292" y="5852526"/>
            <a:ext cx="8964244" cy="83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</a:pPr>
            <a:r>
              <a:rPr lang="en-U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MYCIN (1972) diagnosticaba infecciones sanguíneas usando 450 reglas de expertos. Separaba el conocimiento del sistema de razonamiento y manejaba la incertidumbre para hacer diagnósticos más precisos con poca información.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25292" y="3334413"/>
            <a:ext cx="6921915" cy="34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2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DENDRAL: El primer sistema experto exitoso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25292" y="5443316"/>
            <a:ext cx="3725234" cy="34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2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MYCIN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25292" y="8004771"/>
            <a:ext cx="8964244" cy="83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0"/>
              </a:lnSpc>
            </a:pPr>
            <a:r>
              <a:rPr lang="en-U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PROSPECTOR (1974-1983) usaba más de mil reglas para evaluar y diagnosticar yacimientos minerales. Pedía datos al geólogo, comparaba características, consultaba más información, evaluaba el yacimiento y explicaba su razonamiento.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425292" y="7595560"/>
            <a:ext cx="3725234" cy="34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2"/>
              </a:lnSpc>
              <a:spcBef>
                <a:spcPct val="0"/>
              </a:spcBef>
            </a:pPr>
            <a:r>
              <a:rPr lang="en-US" sz="224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PROSPECTOR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709470" y="3356928"/>
            <a:ext cx="10869059" cy="3478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1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finales de los 70, se mostró el gran potencial de los sistemas expertos más allá del ámbito académico. Sin embargo, su desarrollo estaba limitado a instituciones con estaciones de trabajo costosas y lenguajes complejos, restringiendo su uso a pocos investigadores. </a:t>
            </a:r>
          </a:p>
          <a:p>
            <a:pPr algn="just">
              <a:lnSpc>
                <a:spcPts val="3453"/>
              </a:lnSpc>
            </a:pPr>
            <a:endParaRPr lang="en-US" sz="21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>
              <a:lnSpc>
                <a:spcPts val="3453"/>
              </a:lnSpc>
            </a:pPr>
            <a:r>
              <a:rPr lang="en-US" sz="21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 la llegada de los ordenadores personales en los 80 y herramientas más accesibles, ingenieros y desarrolladores de diversas disciplinas pudieron crear sus propios sistemas expertos.</a:t>
            </a:r>
          </a:p>
        </p:txBody>
      </p:sp>
      <p:sp>
        <p:nvSpPr>
          <p:cNvPr id="4" name="Freeform 4"/>
          <p:cNvSpPr/>
          <p:nvPr/>
        </p:nvSpPr>
        <p:spPr>
          <a:xfrm>
            <a:off x="12147472" y="-4745517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8163794" y="6292398"/>
            <a:ext cx="14856501" cy="8895330"/>
          </a:xfrm>
          <a:custGeom>
            <a:avLst/>
            <a:gdLst/>
            <a:ahLst/>
            <a:cxnLst/>
            <a:rect l="l" t="t" r="r" b="b"/>
            <a:pathLst>
              <a:path w="14856501" h="8895330">
                <a:moveTo>
                  <a:pt x="0" y="0"/>
                </a:moveTo>
                <a:lnTo>
                  <a:pt x="14856501" y="0"/>
                </a:lnTo>
                <a:lnTo>
                  <a:pt x="14856501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Personalizado</PresentationFormat>
  <Paragraphs>75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Montserrat Medium</vt:lpstr>
      <vt:lpstr>Montserrat</vt:lpstr>
      <vt:lpstr>Arial</vt:lpstr>
      <vt:lpstr>League Spartan</vt:lpstr>
      <vt:lpstr>Calibri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Tecnología Inteligencia Artificial Profesional Sencilla Azul y Negro</dc:title>
  <dc:creator>Miguel Angel Peña Lopez</dc:creator>
  <cp:lastModifiedBy>MIGUEL ANGEL PEÑA LOPEZ</cp:lastModifiedBy>
  <cp:revision>1</cp:revision>
  <dcterms:created xsi:type="dcterms:W3CDTF">2006-08-16T00:00:00Z</dcterms:created>
  <dcterms:modified xsi:type="dcterms:W3CDTF">2025-02-09T18:56:27Z</dcterms:modified>
  <dc:identifier>DAGejYxWbHA</dc:identifier>
</cp:coreProperties>
</file>